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7"/>
  </p:notesMasterIdLst>
  <p:sldIdLst>
    <p:sldId id="261" r:id="rId5"/>
    <p:sldId id="749" r:id="rId6"/>
    <p:sldId id="750" r:id="rId7"/>
    <p:sldId id="751" r:id="rId8"/>
    <p:sldId id="260" r:id="rId9"/>
    <p:sldId id="752" r:id="rId10"/>
    <p:sldId id="753" r:id="rId11"/>
    <p:sldId id="755" r:id="rId12"/>
    <p:sldId id="754" r:id="rId13"/>
    <p:sldId id="756" r:id="rId14"/>
    <p:sldId id="757" r:id="rId15"/>
    <p:sldId id="758" r:id="rId16"/>
    <p:sldId id="759" r:id="rId17"/>
    <p:sldId id="760" r:id="rId18"/>
    <p:sldId id="762" r:id="rId19"/>
    <p:sldId id="761" r:id="rId20"/>
    <p:sldId id="763" r:id="rId21"/>
    <p:sldId id="764" r:id="rId22"/>
    <p:sldId id="765" r:id="rId23"/>
    <p:sldId id="767" r:id="rId24"/>
    <p:sldId id="766" r:id="rId25"/>
    <p:sldId id="768" r:id="rId26"/>
    <p:sldId id="769" r:id="rId27"/>
    <p:sldId id="770" r:id="rId28"/>
    <p:sldId id="772" r:id="rId29"/>
    <p:sldId id="773" r:id="rId30"/>
    <p:sldId id="774" r:id="rId31"/>
    <p:sldId id="775" r:id="rId32"/>
    <p:sldId id="776" r:id="rId33"/>
    <p:sldId id="777" r:id="rId34"/>
    <p:sldId id="779" r:id="rId35"/>
    <p:sldId id="78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gatebase Medium" panose="00000500000000000000" charset="0"/>
      <p:regular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Roboto Medium" panose="020B0604020202020204" charset="0"/>
      <p:regular r:id="rId49"/>
      <p:italic r:id="rId50"/>
    </p:embeddedFont>
    <p:embeddedFont>
      <p:font typeface="Roboto MEDIUM italic" panose="020B0604020202020204" charset="0"/>
      <p:italic r:id="rId51"/>
    </p:embeddedFont>
    <p:embeddedFont>
      <p:font typeface="Roboto regular" panose="020B0604020202020204" charset="0"/>
      <p:regular r:id="rId52"/>
    </p:embeddedFont>
    <p:embeddedFont>
      <p:font typeface="Roboto regular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556" autoAdjust="0"/>
  </p:normalViewPr>
  <p:slideViewPr>
    <p:cSldViewPr snapToGrid="0">
      <p:cViewPr varScale="1">
        <p:scale>
          <a:sx n="86" d="100"/>
          <a:sy n="86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4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17F16-03E0-4122-8000-FD95B71C5CE2}" type="datetimeFigureOut">
              <a:rPr lang="en-GB" smtClean="0"/>
              <a:t>20/08/2020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16482-82AB-4570-8F23-F2E2853748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1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Source Control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traceability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easy rollbacks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Comments are not source control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Manual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Tediuous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Prone to error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Development DB + Prod DB could be out of sync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means changes behavior for your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Overwriting others works (</a:t>
            </a:r>
            <a:r>
              <a:rPr lang="en-US" dirty="0" err="1"/>
              <a:t>sprocs</a:t>
            </a:r>
            <a:r>
              <a:rPr lang="en-US" dirty="0"/>
              <a:t>, views, functions,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Hard to pull in others changes because there is no forced 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441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267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3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452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39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941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258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080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642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694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056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41297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253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686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679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1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1029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8638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833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876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739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65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82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45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16482-82AB-4570-8F23-F2E2853748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0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97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3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d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043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5A6F-66E5-4952-83A7-8DCF78C5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9E28-CCD6-40FB-9C0E-60B3C1124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731DF-10FD-42E2-AC8D-82FA94D02B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9D9A1-9101-47B5-9977-28A7AA5C9850}" type="datetimeFigureOut">
              <a:rPr lang="en-GB" smtClean="0"/>
              <a:t>20/08/2020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BFC7F-A8F6-4D4D-96C2-A680A6FFB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F572F-3306-49E7-8C35-1B347796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5AAD5-5A2D-4F14-8F93-D37D108481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131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-gate.com/simple-talk/opinion/editorials/implementing-devops-doesnt-get-rid-of-database-administrators/" TargetMode="Externa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lyway/flyway" TargetMode="Externa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sv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5AFDD12-4785-44E4-882A-F99D69B17A04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274" b="40836"/>
          <a:stretch/>
        </p:blipFill>
        <p:spPr>
          <a:xfrm>
            <a:off x="-1" y="0"/>
            <a:ext cx="122146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D65FC1-854A-4DBE-BD96-6DEE4479585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2"/>
            </p:custDataLst>
          </p:nvPr>
        </p:nvSpPr>
        <p:spPr>
          <a:xfrm>
            <a:off x="883920" y="822960"/>
            <a:ext cx="6766560" cy="33223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938C6-E3F4-42C5-871D-EFBE78B30F2F}"/>
              </a:ext>
            </a:extLst>
          </p:cNvPr>
          <p:cNvSpPr txBox="1"/>
          <p:nvPr/>
        </p:nvSpPr>
        <p:spPr>
          <a:xfrm>
            <a:off x="883920" y="1560126"/>
            <a:ext cx="883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SQL Server DevOps:</a:t>
            </a:r>
          </a:p>
          <a:p>
            <a:pPr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Getting Started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1948B3B-2E71-4976-A99D-C6A3A45E73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22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ovan Brown | Enterprise Transformation (and You Can Too ...">
            <a:extLst>
              <a:ext uri="{FF2B5EF4-FFF2-40B4-BE49-F238E27FC236}">
                <a16:creationId xmlns:a16="http://schemas.microsoft.com/office/drawing/2014/main" id="{79D5F083-3DBC-4C88-99A1-B40BDBA7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“DevOps is the union of people, process, and products to enable continuous delivery of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value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 to our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end users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Donovan Brown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C5ACF-6EFA-48B7-A686-04E8F84215E2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3061881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CDC50FB-8503-4FC6-8AC8-86758D1E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01" y="285369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3729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“You can’t change culture and process with a credit card.”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Julie Gunderson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PagerDuty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AB9CC0-F438-44AE-9B70-BCC69F216A7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195416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Desired Outcomes of SQL Server DevOps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1026302" cy="290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is source controlled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deployments are at most 1 click of a button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builds to verify each commit</a:t>
            </a:r>
          </a:p>
        </p:txBody>
      </p:sp>
    </p:spTree>
    <p:extLst>
      <p:ext uri="{BB962C8B-B14F-4D97-AF65-F5344CB8AC3E}">
        <p14:creationId xmlns:p14="http://schemas.microsoft.com/office/powerpoint/2010/main" val="287973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3F2FF-A3B1-4279-A6A9-176371F67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753" y="333046"/>
            <a:ext cx="6514493" cy="632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7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Why is this hard?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001397"/>
            <a:ext cx="11026302" cy="585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Source control not first class in default SQL Tools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Sins have been committed in your legacy databases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Requires Devs + DBA’s to actually talk to each other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DBA’s think they’re getting cut out (spoiler: </a:t>
            </a: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  <a:hlinkClick r:id="rId8"/>
              </a:rPr>
              <a:t>they’re not</a:t>
            </a: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is stateful, applications are not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Rollbacks require thought</a:t>
            </a:r>
          </a:p>
        </p:txBody>
      </p:sp>
    </p:spTree>
    <p:extLst>
      <p:ext uri="{BB962C8B-B14F-4D97-AF65-F5344CB8AC3E}">
        <p14:creationId xmlns:p14="http://schemas.microsoft.com/office/powerpoint/2010/main" val="265238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Let’s talk about HOW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8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Control: What?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1026302" cy="487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Schema Structure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Tables, Views, Stored Procedures, all DDL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Static Data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 needed for the application to run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Ex: Lookup tables, roles, configuration</a:t>
            </a:r>
          </a:p>
        </p:txBody>
      </p:sp>
    </p:spTree>
    <p:extLst>
      <p:ext uri="{BB962C8B-B14F-4D97-AF65-F5344CB8AC3E}">
        <p14:creationId xmlns:p14="http://schemas.microsoft.com/office/powerpoint/2010/main" val="869823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001397"/>
            <a:ext cx="11026302" cy="585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Migration based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Every change is scripted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Scripts committed to source control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Scripts run in order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Tools: SQL Change Automation and Flyway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Both Redgate products</a:t>
            </a:r>
          </a:p>
        </p:txBody>
      </p:sp>
    </p:spTree>
    <p:extLst>
      <p:ext uri="{BB962C8B-B14F-4D97-AF65-F5344CB8AC3E}">
        <p14:creationId xmlns:p14="http://schemas.microsoft.com/office/powerpoint/2010/main" val="2348154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Source Control: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39" y="1373823"/>
            <a:ext cx="11381967" cy="290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Database Code + Application Code should be in same repo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One PR for app and SQL Code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Ideally Final Schema also lives in the repo</a:t>
            </a:r>
          </a:p>
        </p:txBody>
      </p:sp>
    </p:spTree>
    <p:extLst>
      <p:ext uri="{BB962C8B-B14F-4D97-AF65-F5344CB8AC3E}">
        <p14:creationId xmlns:p14="http://schemas.microsoft.com/office/powerpoint/2010/main" val="3225946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Tool Review: Flyway by Redgate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1026302" cy="191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  <a:hlinkClick r:id="rId8"/>
              </a:rPr>
              <a:t>Open source</a:t>
            </a:r>
            <a:endParaRPr lang="en-GB" sz="3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CLI Tool</a:t>
            </a:r>
          </a:p>
        </p:txBody>
      </p:sp>
    </p:spTree>
    <p:extLst>
      <p:ext uri="{BB962C8B-B14F-4D97-AF65-F5344CB8AC3E}">
        <p14:creationId xmlns:p14="http://schemas.microsoft.com/office/powerpoint/2010/main" val="125524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Audience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0004420" cy="290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Developers + DBA’s who want to automate their SQL Server deployments, but don’t know where to begin</a:t>
            </a:r>
          </a:p>
        </p:txBody>
      </p:sp>
    </p:spTree>
    <p:extLst>
      <p:ext uri="{BB962C8B-B14F-4D97-AF65-F5344CB8AC3E}">
        <p14:creationId xmlns:p14="http://schemas.microsoft.com/office/powerpoint/2010/main" val="1737081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Flyway Demo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53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Tool Review: Redgate SQL Change Automation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1026302" cy="3886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Also supports showing final state of DB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Visual Studio and SSMS Extension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Integrates with </a:t>
            </a:r>
            <a:r>
              <a:rPr lang="en-GB" sz="3200" dirty="0" err="1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MSBuild</a:t>
            </a: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, Azure DevOps, TeamCity, Octopus Deploy, and others</a:t>
            </a:r>
          </a:p>
        </p:txBody>
      </p:sp>
    </p:spTree>
    <p:extLst>
      <p:ext uri="{BB962C8B-B14F-4D97-AF65-F5344CB8AC3E}">
        <p14:creationId xmlns:p14="http://schemas.microsoft.com/office/powerpoint/2010/main" val="2186814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Automated Builds: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001397"/>
            <a:ext cx="11026302" cy="585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Deploy migrations to independent DB as test run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Use Build Tool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Azure DevOps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GitHub Actions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TeamCity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818101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Automated Deployments: How?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001397"/>
            <a:ext cx="11026302" cy="585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Deploy migrations to each Environment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Swap out secrets (connection strings)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Use Deployment Tool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Azure DevOps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Octopus Deploy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 Build Tool</a:t>
            </a:r>
          </a:p>
        </p:txBody>
      </p:sp>
    </p:spTree>
    <p:extLst>
      <p:ext uri="{BB962C8B-B14F-4D97-AF65-F5344CB8AC3E}">
        <p14:creationId xmlns:p14="http://schemas.microsoft.com/office/powerpoint/2010/main" val="1638406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Proposed Workflow – Starting Point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001397"/>
            <a:ext cx="11026302" cy="599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7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Developer adds their application code and SQL Code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7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Developer sends PR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7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Another Developer reviews application code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7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DBA/senior reviews SQL code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7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When both approved, code is merged into master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7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Code is built independently to verify commit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GB" sz="27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Deployments are a single button click</a:t>
            </a:r>
          </a:p>
        </p:txBody>
      </p:sp>
    </p:spTree>
    <p:extLst>
      <p:ext uri="{BB962C8B-B14F-4D97-AF65-F5344CB8AC3E}">
        <p14:creationId xmlns:p14="http://schemas.microsoft.com/office/powerpoint/2010/main" val="2037942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229360" y="2086319"/>
            <a:ext cx="9733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Workflow Demo </a:t>
            </a:r>
          </a:p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with Azure DevOps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247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Common Gotcha’s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1026302" cy="487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You will pay for the sins of your ancestors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Linked Servers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Cross DB Hopping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Fully Qualified Database Names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No named column defaults</a:t>
            </a:r>
          </a:p>
        </p:txBody>
      </p:sp>
    </p:spTree>
    <p:extLst>
      <p:ext uri="{BB962C8B-B14F-4D97-AF65-F5344CB8AC3E}">
        <p14:creationId xmlns:p14="http://schemas.microsoft.com/office/powerpoint/2010/main" val="997787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Rollbacks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1026302" cy="487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Not worth the headache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Context. How do you rollback a DELETE or TRUNCATE?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Restore from backup, but lose data between deploy and restore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Instead: Roll forward</a:t>
            </a:r>
          </a:p>
        </p:txBody>
      </p:sp>
    </p:spTree>
    <p:extLst>
      <p:ext uri="{BB962C8B-B14F-4D97-AF65-F5344CB8AC3E}">
        <p14:creationId xmlns:p14="http://schemas.microsoft.com/office/powerpoint/2010/main" val="3409892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People Challenges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1026302" cy="487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Mindset Shift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The more you can force “no one has Prod” the better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Force everything to go through the pipeline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Devs + DBA’s need to work together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Customer focus</a:t>
            </a:r>
          </a:p>
        </p:txBody>
      </p:sp>
    </p:spTree>
    <p:extLst>
      <p:ext uri="{BB962C8B-B14F-4D97-AF65-F5344CB8AC3E}">
        <p14:creationId xmlns:p14="http://schemas.microsoft.com/office/powerpoint/2010/main" val="3665423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Takeaways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39" y="1373823"/>
            <a:ext cx="11305435" cy="487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Awareness to tools available to you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Source Control your DB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Auto Build and Deploy those Source Controlled Migrations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Gotcha’s – tools, existing DB sins, people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GB" sz="3200" dirty="0">
              <a:solidFill>
                <a:schemeClr val="bg2">
                  <a:lumMod val="10000"/>
                </a:schemeClr>
              </a:solidFill>
              <a:latin typeface="Roboto regular" panose="02000000000000000000" pitchFamily="2" charset="0"/>
              <a:ea typeface="Roboto regular" panose="02000000000000000000" pitchFamily="2" charset="0"/>
              <a:cs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7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Agenda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909981"/>
            <a:ext cx="10004420" cy="585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choices do I need to make?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are the </a:t>
            </a:r>
            <a:r>
              <a:rPr lang="en-GB" sz="3200" dirty="0" err="1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tradeoffs</a:t>
            </a: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tools are out there?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What hurdles will I face?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Demos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571820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084981" y="727066"/>
            <a:ext cx="97332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You </a:t>
            </a:r>
            <a:r>
              <a:rPr lang="en-GB" sz="60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CAN</a:t>
            </a: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 do this.</a:t>
            </a:r>
          </a:p>
          <a:p>
            <a:pPr algn="ctr">
              <a:lnSpc>
                <a:spcPct val="100000"/>
              </a:lnSpc>
            </a:pPr>
            <a:endParaRPr lang="en-GB" sz="6000" dirty="0">
              <a:solidFill>
                <a:schemeClr val="bg1"/>
              </a:solidFill>
              <a:latin typeface="gatebase Medium" panose="000005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The only question is…</a:t>
            </a:r>
          </a:p>
          <a:p>
            <a:pPr algn="ctr">
              <a:lnSpc>
                <a:spcPct val="100000"/>
              </a:lnSpc>
            </a:pPr>
            <a:endParaRPr lang="en-GB" sz="6000" dirty="0">
              <a:solidFill>
                <a:schemeClr val="bg1"/>
              </a:solidFill>
              <a:latin typeface="gatebase Medium" panose="00000500000000000000" pitchFamily="50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  <a:ea typeface="Roboto" panose="02000000000000000000" pitchFamily="2" charset="0"/>
                <a:cs typeface="Roboto" panose="02000000000000000000" pitchFamily="2" charset="0"/>
              </a:rPr>
              <a:t>Does your organization actually want to?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321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330726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Questions?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9E66DD-DE7B-45AB-B6E1-ABC0C0CE4466}"/>
              </a:ext>
            </a:extLst>
          </p:cNvPr>
          <p:cNvSpPr txBox="1"/>
          <p:nvPr/>
        </p:nvSpPr>
        <p:spPr>
          <a:xfrm>
            <a:off x="316230" y="5087638"/>
            <a:ext cx="8889451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@ScottSauber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scott@saubersoftware.com</a:t>
            </a:r>
          </a:p>
        </p:txBody>
      </p:sp>
    </p:spTree>
    <p:extLst>
      <p:ext uri="{BB962C8B-B14F-4D97-AF65-F5344CB8AC3E}">
        <p14:creationId xmlns:p14="http://schemas.microsoft.com/office/powerpoint/2010/main" val="1603449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2931BD-4809-4C99-B0BE-B7E5203DF795}"/>
              </a:ext>
            </a:extLst>
          </p:cNvPr>
          <p:cNvSpPr/>
          <p:nvPr/>
        </p:nvSpPr>
        <p:spPr>
          <a:xfrm>
            <a:off x="8629650" y="5240640"/>
            <a:ext cx="3246120" cy="134304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2706CBF-7C48-4886-B77E-6F66C619B22C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4427" b="40974"/>
          <a:stretch/>
        </p:blipFill>
        <p:spPr>
          <a:xfrm>
            <a:off x="5036783" y="2809982"/>
            <a:ext cx="7155217" cy="404801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4038292-AFF6-4BA2-9528-3CE1AAA2A7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2BBF7-5591-495B-B517-8AA1E3F1C48A}"/>
              </a:ext>
            </a:extLst>
          </p:cNvPr>
          <p:cNvSpPr txBox="1"/>
          <p:nvPr/>
        </p:nvSpPr>
        <p:spPr>
          <a:xfrm>
            <a:off x="1330726" y="2809982"/>
            <a:ext cx="9733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GB" sz="6000" dirty="0">
                <a:solidFill>
                  <a:schemeClr val="bg1"/>
                </a:solidFill>
                <a:latin typeface="gatebase Medium" panose="00000500000000000000" pitchFamily="50" charset="0"/>
              </a:rPr>
              <a:t>Thanks!</a:t>
            </a:r>
            <a:endParaRPr lang="en-US" sz="6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4F128-46C6-419C-A434-8F43A28351E0}"/>
              </a:ext>
            </a:extLst>
          </p:cNvPr>
          <p:cNvSpPr txBox="1"/>
          <p:nvPr/>
        </p:nvSpPr>
        <p:spPr>
          <a:xfrm>
            <a:off x="316230" y="5087638"/>
            <a:ext cx="8889451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@ScottSauber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scott@saubersoftware.com</a:t>
            </a:r>
          </a:p>
        </p:txBody>
      </p:sp>
    </p:spTree>
    <p:extLst>
      <p:ext uri="{BB962C8B-B14F-4D97-AF65-F5344CB8AC3E}">
        <p14:creationId xmlns:p14="http://schemas.microsoft.com/office/powerpoint/2010/main" val="349893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Purpose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0004420" cy="1917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Know your options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Know where to start</a:t>
            </a:r>
          </a:p>
        </p:txBody>
      </p:sp>
    </p:spTree>
    <p:extLst>
      <p:ext uri="{BB962C8B-B14F-4D97-AF65-F5344CB8AC3E}">
        <p14:creationId xmlns:p14="http://schemas.microsoft.com/office/powerpoint/2010/main" val="1624740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3">
            <a:extLst>
              <a:ext uri="{FF2B5EF4-FFF2-40B4-BE49-F238E27FC236}">
                <a16:creationId xmlns:a16="http://schemas.microsoft.com/office/drawing/2014/main" id="{AC20A083-C70E-48D4-AFE9-7F94D4114564}"/>
              </a:ext>
            </a:extLst>
          </p:cNvPr>
          <p:cNvSpPr>
            <a:spLocks noGrp="1" noSelect="1" noRot="1" noMove="1" noResize="1" noEditPoints="1" noAdjustHandles="1" noChangeArrowheads="1" noChangeShapeType="1" noTextEdit="1"/>
          </p:cNvSpPr>
          <p:nvPr>
            <p:custDataLst>
              <p:tags r:id="rId1"/>
            </p:custDataLst>
          </p:nvPr>
        </p:nvSpPr>
        <p:spPr>
          <a:xfrm>
            <a:off x="0" y="0"/>
            <a:ext cx="8484234" cy="6858000"/>
          </a:xfrm>
          <a:custGeom>
            <a:avLst/>
            <a:gdLst>
              <a:gd name="connsiteX0" fmla="*/ 8006081 w 8484234"/>
              <a:gd name="connsiteY0" fmla="*/ 0 h 6858000"/>
              <a:gd name="connsiteX1" fmla="*/ 0 w 8484234"/>
              <a:gd name="connsiteY1" fmla="*/ 0 h 6858000"/>
              <a:gd name="connsiteX2" fmla="*/ 0 w 8484234"/>
              <a:gd name="connsiteY2" fmla="*/ 6858000 h 6858000"/>
              <a:gd name="connsiteX3" fmla="*/ 8484235 w 8484234"/>
              <a:gd name="connsiteY3" fmla="*/ 6858000 h 6858000"/>
              <a:gd name="connsiteX4" fmla="*/ 5884545 w 8484234"/>
              <a:gd name="connsiteY4" fmla="*/ 2052320 h 6858000"/>
              <a:gd name="connsiteX5" fmla="*/ 8006081 w 848423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84234" h="6858000">
                <a:moveTo>
                  <a:pt x="8006081" y="0"/>
                </a:moveTo>
                <a:lnTo>
                  <a:pt x="0" y="0"/>
                </a:lnTo>
                <a:lnTo>
                  <a:pt x="0" y="6858000"/>
                </a:lnTo>
                <a:lnTo>
                  <a:pt x="8484235" y="6858000"/>
                </a:lnTo>
                <a:lnTo>
                  <a:pt x="5884545" y="2052320"/>
                </a:lnTo>
                <a:cubicBezTo>
                  <a:pt x="6195695" y="1414145"/>
                  <a:pt x="6970395" y="675005"/>
                  <a:pt x="8006081" y="0"/>
                </a:cubicBezTo>
                <a:close/>
              </a:path>
            </a:pathLst>
          </a:custGeom>
          <a:solidFill>
            <a:srgbClr val="FFFFFF"/>
          </a:solidFill>
          <a:ln w="634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082F0-2B6B-454C-BDE3-8DC68FCB0408}"/>
              </a:ext>
            </a:extLst>
          </p:cNvPr>
          <p:cNvSpPr txBox="1"/>
          <p:nvPr/>
        </p:nvSpPr>
        <p:spPr>
          <a:xfrm>
            <a:off x="572140" y="1651605"/>
            <a:ext cx="46778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CC0000"/>
                </a:solidFill>
                <a:latin typeface="gatebase Medium" panose="00000500000000000000" pitchFamily="50" charset="0"/>
                <a:ea typeface="Roboto" charset="0"/>
                <a:cs typeface="Roboto" charset="0"/>
              </a:rPr>
              <a:t>Scott Sauber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C818C3-D726-4B6C-A897-0116D4D0242E}"/>
              </a:ext>
            </a:extLst>
          </p:cNvPr>
          <p:cNvSpPr txBox="1"/>
          <p:nvPr/>
        </p:nvSpPr>
        <p:spPr>
          <a:xfrm>
            <a:off x="572140" y="2744764"/>
            <a:ext cx="4411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Roboto Medium" panose="02000000000000000000" pitchFamily="2" charset="0"/>
                <a:ea typeface="Roboto Medium" panose="02000000000000000000" pitchFamily="2" charset="0"/>
                <a:cs typeface="Arial"/>
              </a:rPr>
              <a:t>Software Consultant</a:t>
            </a:r>
            <a:endParaRPr lang="en-US" sz="3600" b="1" dirty="0">
              <a:latin typeface="Roboto Medium" panose="02000000000000000000" pitchFamily="2" charset="0"/>
              <a:ea typeface="Roboto Medium" panose="02000000000000000000" pitchFamily="2" charset="0"/>
              <a:cs typeface="Arial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5491F8F-2ED4-46F8-8EBC-D05101EA6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439" y="4933068"/>
            <a:ext cx="377747" cy="3046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9B3A46C-51D3-4EA5-8ADC-2323A0C07D8A}"/>
              </a:ext>
            </a:extLst>
          </p:cNvPr>
          <p:cNvSpPr/>
          <p:nvPr/>
        </p:nvSpPr>
        <p:spPr>
          <a:xfrm>
            <a:off x="1289075" y="4854553"/>
            <a:ext cx="4346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2700"/>
              </a:spcAft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@ScottSauber</a:t>
            </a:r>
            <a:endParaRPr lang="en-US" sz="2400" b="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752F1D-7942-4A9E-B56A-26AA13B078DF}"/>
              </a:ext>
            </a:extLst>
          </p:cNvPr>
          <p:cNvSpPr txBox="1"/>
          <p:nvPr/>
        </p:nvSpPr>
        <p:spPr>
          <a:xfrm>
            <a:off x="593160" y="3336893"/>
            <a:ext cx="29370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0" dirty="0">
                <a:latin typeface="Roboto" charset="0"/>
                <a:cs typeface="Arial"/>
              </a:rPr>
              <a:t>Developer (not DBA)</a:t>
            </a:r>
          </a:p>
          <a:p>
            <a:r>
              <a:rPr lang="en-GB" sz="2000" dirty="0">
                <a:latin typeface="Roboto" charset="0"/>
                <a:cs typeface="Arial"/>
              </a:rPr>
              <a:t>Friend of Redgate</a:t>
            </a:r>
          </a:p>
          <a:p>
            <a:r>
              <a:rPr lang="en-GB" sz="2000" b="0" dirty="0">
                <a:latin typeface="Roboto" charset="0"/>
                <a:cs typeface="Arial"/>
              </a:rPr>
              <a:t>Automated over 50 DB’s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DF512A3-4ACC-48D3-B014-7E652C4C16F1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71" t="36259" r="28503" b="47229"/>
          <a:stretch/>
        </p:blipFill>
        <p:spPr>
          <a:xfrm>
            <a:off x="0" y="4887060"/>
            <a:ext cx="8497019" cy="199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D49BCE-720B-419F-8597-9D5156797D0F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About me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244B530-0939-4BD9-8AF7-EDB51FCA71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F2184AD-7556-4054-88DA-9669F6FBE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234" y="478935"/>
            <a:ext cx="3694754" cy="544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9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Manual Workflows with DB’s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0004420" cy="290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Devs write, review, deploy SQL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Devs write, DBA reviews and deploys SQL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DBAs write, review, deploy SQL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F6D75-FD78-4404-8AC4-8FED5277F3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58"/>
          <a:stretch/>
        </p:blipFill>
        <p:spPr>
          <a:xfrm>
            <a:off x="2265872" y="1843219"/>
            <a:ext cx="6742358" cy="317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13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9CC980B-1158-4B02-ACAA-E6C871F9D859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0803" r="24236" b="41199"/>
          <a:stretch/>
        </p:blipFill>
        <p:spPr>
          <a:xfrm>
            <a:off x="7900827" y="2825394"/>
            <a:ext cx="4291174" cy="4032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84AA-5EB7-49E2-957B-D4952AC640E1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latin typeface="gatebase Medium" panose="00000500000000000000" pitchFamily="50" charset="0"/>
                <a:ea typeface="Roboto Medium" pitchFamily="2" charset="0"/>
              </a:rPr>
              <a:t>Why </a:t>
            </a:r>
            <a:r>
              <a:rPr lang="en-GB" sz="2500" dirty="0">
                <a:latin typeface="gatebase Medium" panose="00000500000000000000" pitchFamily="50" charset="0"/>
                <a:ea typeface="Roboto Medium" pitchFamily="2" charset="0"/>
              </a:rPr>
              <a:t>is manual painful?</a:t>
            </a:r>
            <a:endParaRPr lang="en-GB" sz="2500" b="0" dirty="0">
              <a:latin typeface="gatebase Medium" panose="00000500000000000000" pitchFamily="50" charset="0"/>
              <a:ea typeface="Roboto Medium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AE574C-131E-408D-8797-B966E300AD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140" y="548397"/>
            <a:ext cx="1693732" cy="361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FAEBE-F13D-4898-9076-9268D060BB67}"/>
              </a:ext>
            </a:extLst>
          </p:cNvPr>
          <p:cNvSpPr txBox="1"/>
          <p:nvPr/>
        </p:nvSpPr>
        <p:spPr>
          <a:xfrm>
            <a:off x="572140" y="1373823"/>
            <a:ext cx="10004420" cy="290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No Source Control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Humans</a:t>
            </a:r>
          </a:p>
          <a:p>
            <a:pPr marL="457200" indent="-4572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bg2">
                    <a:lumMod val="10000"/>
                  </a:schemeClr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Dev DB + Prod DB out of sync</a:t>
            </a:r>
          </a:p>
        </p:txBody>
      </p:sp>
    </p:spTree>
    <p:extLst>
      <p:ext uri="{BB962C8B-B14F-4D97-AF65-F5344CB8AC3E}">
        <p14:creationId xmlns:p14="http://schemas.microsoft.com/office/powerpoint/2010/main" val="348183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ovan Brown | Enterprise Transformation (and You Can Too ...">
            <a:extLst>
              <a:ext uri="{FF2B5EF4-FFF2-40B4-BE49-F238E27FC236}">
                <a16:creationId xmlns:a16="http://schemas.microsoft.com/office/drawing/2014/main" id="{79D5F083-3DBC-4C88-99A1-B40BDBA7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“DevOps is the union of people, process, and products to enable continuous delivery of value to our end users.”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Donovan Brown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A22F6-6D38-4EF0-A456-ACD596D793E9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73496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ovan Brown | Enterprise Transformation (and You Can Too ...">
            <a:extLst>
              <a:ext uri="{FF2B5EF4-FFF2-40B4-BE49-F238E27FC236}">
                <a16:creationId xmlns:a16="http://schemas.microsoft.com/office/drawing/2014/main" id="{79D5F083-3DBC-4C88-99A1-B40BDBA7F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DA0743-05EE-4F03-98B8-5C5488F0E2F5}"/>
              </a:ext>
            </a:extLst>
          </p:cNvPr>
          <p:cNvSpPr/>
          <p:nvPr/>
        </p:nvSpPr>
        <p:spPr>
          <a:xfrm>
            <a:off x="0" y="0"/>
            <a:ext cx="12192000" cy="68640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88BD2D-6D75-442A-A673-B9E618C67D54}"/>
              </a:ext>
            </a:extLst>
          </p:cNvPr>
          <p:cNvSpPr txBox="1">
            <a:spLocks/>
          </p:cNvSpPr>
          <p:nvPr/>
        </p:nvSpPr>
        <p:spPr>
          <a:xfrm>
            <a:off x="572140" y="1500387"/>
            <a:ext cx="11112929" cy="344728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rgbClr val="191919"/>
                </a:solidFill>
                <a:latin typeface="Roboto Medium"/>
                <a:ea typeface="+mj-ea"/>
                <a:cs typeface="Roboto Medium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“DevOps is the union of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people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,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process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, and </a:t>
            </a:r>
            <a:r>
              <a:rPr lang="en-GB" sz="6600" b="1" i="1" u="sng" dirty="0">
                <a:solidFill>
                  <a:schemeClr val="bg1"/>
                </a:solidFill>
                <a:latin typeface="gatebase Medium" panose="00000500000000000000" pitchFamily="50" charset="0"/>
              </a:rPr>
              <a:t>products</a:t>
            </a:r>
            <a:r>
              <a:rPr lang="en-GB" sz="6600" dirty="0">
                <a:solidFill>
                  <a:schemeClr val="bg1"/>
                </a:solidFill>
                <a:latin typeface="gatebase Medium" panose="00000500000000000000" pitchFamily="50" charset="0"/>
              </a:rPr>
              <a:t> to enable continuous delivery of value to our end users.”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6468E8D-E523-4612-BD3E-2440D426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140" y="545792"/>
            <a:ext cx="1517173" cy="3625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E16FB6-276C-49BF-A7EE-89916953517C}"/>
              </a:ext>
            </a:extLst>
          </p:cNvPr>
          <p:cNvSpPr txBox="1"/>
          <p:nvPr/>
        </p:nvSpPr>
        <p:spPr>
          <a:xfrm>
            <a:off x="1651274" y="5100409"/>
            <a:ext cx="8889451" cy="1107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Roboto MEDIUM italic" panose="02000000000000000000" pitchFamily="2" charset="0"/>
                <a:ea typeface="Roboto MEDIUM italic" panose="02000000000000000000" pitchFamily="2" charset="0"/>
              </a:rPr>
              <a:t>Donovan Brown</a:t>
            </a:r>
          </a:p>
          <a:p>
            <a:pPr algn="ctr">
              <a:lnSpc>
                <a:spcPct val="150000"/>
              </a:lnSpc>
            </a:pPr>
            <a:r>
              <a:rPr lang="en-GB" spc="100" dirty="0">
                <a:solidFill>
                  <a:schemeClr val="bg1"/>
                </a:solidFill>
                <a:latin typeface="Roboto Regular" panose="02000000000000000000" pitchFamily="2" charset="0"/>
                <a:ea typeface="Roboto Regular" panose="02000000000000000000" pitchFamily="2" charset="0"/>
                <a:cs typeface="Roboto Regular" panose="02000000000000000000" pitchFamily="2" charset="0"/>
              </a:rPr>
              <a:t>Microsoft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F159F-71C0-486B-8C90-A2C0EEDB9A7B}"/>
              </a:ext>
            </a:extLst>
          </p:cNvPr>
          <p:cNvSpPr txBox="1"/>
          <p:nvPr/>
        </p:nvSpPr>
        <p:spPr>
          <a:xfrm>
            <a:off x="2342792" y="478935"/>
            <a:ext cx="849701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0" dirty="0">
                <a:solidFill>
                  <a:schemeClr val="bg1"/>
                </a:solidFill>
                <a:latin typeface="gatebase Medium" panose="00000500000000000000" pitchFamily="50" charset="0"/>
                <a:ea typeface="Roboto Medium" pitchFamily="2" charset="0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35542842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60C779E989E145AAD13EC3F1475DCA" ma:contentTypeVersion="12" ma:contentTypeDescription="Create a new document." ma:contentTypeScope="" ma:versionID="4abc2dfa229ee7a2dc5c3409c1708b27">
  <xsd:schema xmlns:xsd="http://www.w3.org/2001/XMLSchema" xmlns:xs="http://www.w3.org/2001/XMLSchema" xmlns:p="http://schemas.microsoft.com/office/2006/metadata/properties" xmlns:ns2="09261daf-a6c8-4475-bfe4-e465f101f752" xmlns:ns3="cfa6ec7d-b27d-4976-a2d2-0968bdeefb84" targetNamespace="http://schemas.microsoft.com/office/2006/metadata/properties" ma:root="true" ma:fieldsID="423a1244185a155b28a70d32dd317ec3" ns2:_="" ns3:_="">
    <xsd:import namespace="09261daf-a6c8-4475-bfe4-e465f101f752"/>
    <xsd:import namespace="cfa6ec7d-b27d-4976-a2d2-0968bdeefb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61daf-a6c8-4475-bfe4-e465f101f7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a6ec7d-b27d-4976-a2d2-0968bdeefb8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D272DD-9F76-44F0-A0E2-FC79EA79B881}">
  <ds:schemaRefs>
    <ds:schemaRef ds:uri="09261daf-a6c8-4475-bfe4-e465f101f752"/>
    <ds:schemaRef ds:uri="cfa6ec7d-b27d-4976-a2d2-0968bdeefb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643577-B048-4AAB-8DA1-B073B5598E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E6F20C-FE1B-47AE-84EA-D0B65A9A709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784</Words>
  <Application>Microsoft Office PowerPoint</Application>
  <PresentationFormat>Widescreen</PresentationFormat>
  <Paragraphs>168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Calibri</vt:lpstr>
      <vt:lpstr>gatebase Medium</vt:lpstr>
      <vt:lpstr>Roboto regular</vt:lpstr>
      <vt:lpstr>Roboto</vt:lpstr>
      <vt:lpstr>Roboto regular</vt:lpstr>
      <vt:lpstr>Roboto MEDIUM italic</vt:lpstr>
      <vt:lpstr>Arial</vt:lpstr>
      <vt:lpstr>Courier New</vt:lpstr>
      <vt:lpstr>Calibri Light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Gina Taylor</dc:creator>
  <cp:lastModifiedBy>Scott Sauber</cp:lastModifiedBy>
  <cp:revision>47</cp:revision>
  <dcterms:created xsi:type="dcterms:W3CDTF">2020-03-18T19:27:59Z</dcterms:created>
  <dcterms:modified xsi:type="dcterms:W3CDTF">2020-08-22T05:24:32Z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0x0101003760C779E989E145AAD13EC3F1475DCA</vt:lpwstr>
  </property>
</Properties>
</file>